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6" r:id="rId9"/>
    <p:sldId id="265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09BDC-A2EF-43CE-9C5E-B3C827806C22}" v="3" dt="2023-03-08T19:43:33.373"/>
    <p1510:client id="{A05116C8-85B0-4928-A8C1-4F71AF19A17E}" v="1" dt="2023-03-08T20:29:30.667"/>
    <p1510:client id="{A7779BBC-F1AC-4705-8B18-E23EBF3506AD}" v="478" dt="2023-03-08T18:45:4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6ED0B-74E4-407F-8B34-C17485ECBEB3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172121-7EAB-4A1B-839D-325CFCEA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56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8378-8054-8547-9D82-003C211B72A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64F3-3811-2D49-BFB3-281A059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3L9isUW" TargetMode="External"/><Relationship Id="rId5" Type="http://schemas.openxmlformats.org/officeDocument/2006/relationships/hyperlink" Target="mailto:mrjordan@ecsu.edu" TargetMode="External"/><Relationship Id="rId4" Type="http://schemas.openxmlformats.org/officeDocument/2006/relationships/hyperlink" Target="https://www.ecsu.edu/academics/library/liaison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A74BAF-AC88-2F45-8D4F-3152BA87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37" y="-91366"/>
            <a:ext cx="12386490" cy="6948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44" y="1309105"/>
            <a:ext cx="10369377" cy="1610590"/>
          </a:xfrm>
        </p:spPr>
        <p:txBody>
          <a:bodyPr>
            <a:normAutofit/>
          </a:bodyPr>
          <a:lstStyle/>
          <a:p>
            <a:r>
              <a:rPr lang="en-US" sz="49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Building Up: Using Faculty Requests to build an Expansive Collection</a:t>
            </a:r>
            <a:endParaRPr lang="en-US" sz="4900" dirty="0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25" y="3161342"/>
            <a:ext cx="9144000" cy="32600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Mary Jordan, </a:t>
            </a:r>
            <a:r>
              <a:rPr lang="en-US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Technical Services and Collection Development Librarian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/>
                <a:ea typeface="Arial" charset="0"/>
                <a:cs typeface="Arial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4288638"/>
            <a:ext cx="3433657" cy="22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FDF691F2-49F0-F10A-F3EC-8F167BAF1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06" y="319941"/>
            <a:ext cx="2097944" cy="2708688"/>
          </a:xfrm>
          <a:prstGeom prst="rect">
            <a:avLst/>
          </a:prstGeom>
        </p:spPr>
      </p:pic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2AAAA60-8458-139F-B49A-27B992487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125" y="3667605"/>
            <a:ext cx="2192121" cy="2837114"/>
          </a:xfrm>
          <a:prstGeom prst="rect">
            <a:avLst/>
          </a:prstGeom>
        </p:spPr>
      </p:pic>
      <p:pic>
        <p:nvPicPr>
          <p:cNvPr id="15" name="Picture 15" descr="Text, timeline&#10;&#10;Description automatically generated">
            <a:extLst>
              <a:ext uri="{FF2B5EF4-FFF2-40B4-BE49-F238E27FC236}">
                <a16:creationId xmlns:a16="http://schemas.microsoft.com/office/drawing/2014/main" id="{C3A2DF2E-3F67-2D5D-1932-12EE2113F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872" y="3665489"/>
            <a:ext cx="2195245" cy="284043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7A37E38-97E8-A8B6-48C1-6EFB5D1F6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7703" y="323204"/>
            <a:ext cx="2392168" cy="3112223"/>
          </a:xfrm>
          <a:prstGeom prst="rect">
            <a:avLst/>
          </a:prstGeom>
        </p:spPr>
      </p:pic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04745F6-570A-3BC2-0F16-7ED54AD2E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529" y="104454"/>
            <a:ext cx="3002830" cy="49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11187901" cy="38871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Faculty requests help to build a collection with wide-ranging subjects with different perspectives.</a:t>
            </a:r>
          </a:p>
          <a:p>
            <a:r>
              <a:rPr lang="en-US" dirty="0"/>
              <a:t>Selecting library materials supports the curriculum.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By supporting</a:t>
            </a:r>
            <a:r>
              <a:rPr lang="en-US" dirty="0">
                <a:cs typeface="Calibri" panose="020F0502020204030204"/>
              </a:rPr>
              <a:t> the faculty's curriculum and needs, librarians can support and help students and their assignments. </a:t>
            </a:r>
            <a:endParaRPr lang="en-US" dirty="0"/>
          </a:p>
          <a:p>
            <a:r>
              <a:rPr lang="en-US"/>
              <a:t>Requesting </a:t>
            </a:r>
            <a:r>
              <a:rPr lang="en-US" dirty="0"/>
              <a:t>titles helps to build communication between faculty and librarians (Hallam, Reel, &amp; Heisserer-Miller, 2021). 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4335" y="358263"/>
            <a:ext cx="7900737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Why should faculty request titles? </a:t>
            </a:r>
          </a:p>
        </p:txBody>
      </p:sp>
    </p:spTree>
    <p:extLst>
      <p:ext uri="{BB962C8B-B14F-4D97-AF65-F5344CB8AC3E}">
        <p14:creationId xmlns:p14="http://schemas.microsoft.com/office/powerpoint/2010/main" val="7810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10401" y="340148"/>
            <a:ext cx="8348606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Examples of faculty-requested titles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FEB9BCB-F759-E339-CEE5-8B4C5DC8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3" y="1550494"/>
            <a:ext cx="1687869" cy="20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4C9DAA8-CB28-21F2-9091-2F544BD1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94" y="1886602"/>
            <a:ext cx="1687869" cy="26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obal Medievalism">
            <a:extLst>
              <a:ext uri="{FF2B5EF4-FFF2-40B4-BE49-F238E27FC236}">
                <a16:creationId xmlns:a16="http://schemas.microsoft.com/office/drawing/2014/main" id="{B4BE2DF5-BEB9-CC9C-7B68-D3797056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62" y="3040099"/>
            <a:ext cx="1714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F1BCE93-355F-0E5D-8FE5-660254F0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96" y="2985063"/>
            <a:ext cx="2205011" cy="29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06A184F-664C-0E0A-4F4A-D0742866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5" y="1345238"/>
            <a:ext cx="2036471" cy="27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ardcover Brand Within : The Power of Branding from Birth to the Boardroom Book">
            <a:extLst>
              <a:ext uri="{FF2B5EF4-FFF2-40B4-BE49-F238E27FC236}">
                <a16:creationId xmlns:a16="http://schemas.microsoft.com/office/drawing/2014/main" id="{DBBA4C37-4D41-20C0-9264-01945086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84" y="2287624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8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11187901" cy="38871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Each academic department (i.e., Music &amp; Visual Arts, Business, Accounting, &amp; Sports Management, etc.) is allotted a portion of the collection development budget each fiscal year.</a:t>
            </a:r>
          </a:p>
          <a:p>
            <a:r>
              <a:rPr lang="en-US" dirty="0">
                <a:ea typeface="+mn-lt"/>
                <a:cs typeface="+mn-lt"/>
              </a:rPr>
              <a:t>Title requests need to be given by the end of February of the fiscal year. </a:t>
            </a:r>
          </a:p>
          <a:p>
            <a:r>
              <a:rPr lang="en-US" dirty="0">
                <a:ea typeface="+mn-lt"/>
                <a:cs typeface="+mn-lt"/>
              </a:rPr>
              <a:t>We do not purchase textbooks unless it is foundation work for the field.</a:t>
            </a: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i="1" dirty="0">
                <a:ea typeface="+mn-lt"/>
                <a:cs typeface="+mn-lt"/>
              </a:rPr>
              <a:t>If the academic department does not spend its allotment, librarians will select materials for that department. </a:t>
            </a:r>
            <a:endParaRPr lang="en-US" b="1" i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4335" y="358263"/>
            <a:ext cx="7900737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Three top things to know about requesting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11187901" cy="3887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David </a:t>
            </a:r>
            <a:r>
              <a:rPr lang="en-US" dirty="0" err="1">
                <a:cs typeface="Calibri"/>
              </a:rPr>
              <a:t>Dusto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Print and electronic serials (magazines, journals, etc.)</a:t>
            </a:r>
          </a:p>
          <a:p>
            <a:pPr lvl="1"/>
            <a:r>
              <a:rPr lang="en-US" dirty="0">
                <a:cs typeface="Calibri"/>
              </a:rPr>
              <a:t>Databases </a:t>
            </a:r>
            <a:endParaRPr lang="en-US" dirty="0"/>
          </a:p>
          <a:p>
            <a:pPr lvl="1"/>
            <a:r>
              <a:rPr lang="en-US" dirty="0">
                <a:cs typeface="Calibri" panose="020F0502020204030204"/>
              </a:rPr>
              <a:t>Large eBook packages</a:t>
            </a:r>
          </a:p>
          <a:p>
            <a:r>
              <a:rPr lang="en-US" dirty="0">
                <a:cs typeface="Calibri" panose="020F0502020204030204"/>
              </a:rPr>
              <a:t>Mary Jordan</a:t>
            </a:r>
          </a:p>
          <a:p>
            <a:pPr lvl="1"/>
            <a:r>
              <a:rPr lang="en-US" dirty="0">
                <a:cs typeface="Calibri" panose="020F0502020204030204"/>
              </a:rPr>
              <a:t>DVDs</a:t>
            </a:r>
          </a:p>
          <a:p>
            <a:pPr lvl="1"/>
            <a:r>
              <a:rPr lang="en-US" dirty="0">
                <a:cs typeface="Calibri" panose="020F0502020204030204"/>
              </a:rPr>
              <a:t>Print (physical) titles</a:t>
            </a:r>
          </a:p>
          <a:p>
            <a:pPr lvl="1"/>
            <a:r>
              <a:rPr lang="en-US" dirty="0">
                <a:cs typeface="Calibri" panose="020F0502020204030204"/>
              </a:rPr>
              <a:t>Individual eBook titles</a:t>
            </a:r>
          </a:p>
          <a:p>
            <a:r>
              <a:rPr lang="en-US" dirty="0" err="1">
                <a:cs typeface="Calibri"/>
              </a:rPr>
              <a:t>Nurhak</a:t>
            </a:r>
            <a:r>
              <a:rPr lang="en-US" dirty="0">
                <a:cs typeface="Calibri"/>
              </a:rPr>
              <a:t> Tuncer</a:t>
            </a:r>
            <a:endParaRPr lang="en-US" dirty="0"/>
          </a:p>
          <a:p>
            <a:pPr lvl="1"/>
            <a:r>
              <a:rPr lang="en-US" dirty="0">
                <a:cs typeface="Calibri" panose="020F0502020204030204"/>
              </a:rPr>
              <a:t>Music titles for the Music Library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99448" y="305197"/>
            <a:ext cx="4593103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Who does what?</a:t>
            </a:r>
          </a:p>
        </p:txBody>
      </p:sp>
    </p:spTree>
    <p:extLst>
      <p:ext uri="{BB962C8B-B14F-4D97-AF65-F5344CB8AC3E}">
        <p14:creationId xmlns:p14="http://schemas.microsoft.com/office/powerpoint/2010/main" val="18272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11187901" cy="38871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Email your library liaison: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https://www.ecsu.edu/academics/library/liaisons.html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Email me directly at </a:t>
            </a:r>
            <a:r>
              <a:rPr lang="en-US" dirty="0">
                <a:hlinkClick r:id="rId5"/>
              </a:rPr>
              <a:t>mrjordan@ecsu.edu</a:t>
            </a:r>
            <a:endParaRPr lang="en-US" dirty="0"/>
          </a:p>
          <a:p>
            <a:r>
              <a:rPr lang="en-US" dirty="0"/>
              <a:t>Materials Request: </a:t>
            </a:r>
            <a:r>
              <a:rPr lang="en-US" dirty="0">
                <a:hlinkClick r:id="rId6"/>
              </a:rPr>
              <a:t>http://bit.ly/3L9isUW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Please provide as much information as possible. 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ISBN, author’s name, title, etc. </a:t>
            </a:r>
            <a:endParaRPr lang="en-US" b="1" dirty="0">
              <a:cs typeface="Calibri" panose="020F0502020204030204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Format type: print or eBook?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7760" y="305197"/>
            <a:ext cx="649648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How can I request titles? </a:t>
            </a:r>
          </a:p>
        </p:txBody>
      </p:sp>
    </p:spTree>
    <p:extLst>
      <p:ext uri="{BB962C8B-B14F-4D97-AF65-F5344CB8AC3E}">
        <p14:creationId xmlns:p14="http://schemas.microsoft.com/office/powerpoint/2010/main" val="95015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11187901" cy="3887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Hallam, S., Reel, B., &amp; Heisserer-Miller, R. (2021). Overdue: Collection development and deselection projects for a faculty-selected collection. </a:t>
            </a:r>
            <a:r>
              <a:rPr lang="en-US" i="1" dirty="0">
                <a:ea typeface="+mn-lt"/>
                <a:cs typeface="+mn-lt"/>
              </a:rPr>
              <a:t>College &amp; Undergraduate Libraries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i="1" dirty="0">
                <a:ea typeface="+mn-lt"/>
                <a:cs typeface="+mn-lt"/>
              </a:rPr>
              <a:t>28</a:t>
            </a:r>
            <a:r>
              <a:rPr lang="en-US" dirty="0">
                <a:ea typeface="+mn-lt"/>
                <a:cs typeface="+mn-lt"/>
              </a:rPr>
              <a:t>(1), 51–66. https://doi.org/10.1080/10691316.2021.1885548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32176" y="265613"/>
            <a:ext cx="3527649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1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A74BAF-AC88-2F45-8D4F-3152BA87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37" y="2814"/>
            <a:ext cx="12386490" cy="6948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44" y="1309105"/>
            <a:ext cx="10369377" cy="1610590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chemeClr val="bg1"/>
                </a:solidFill>
                <a:latin typeface="TW Cen MT"/>
                <a:ea typeface="Arial" charset="0"/>
                <a:cs typeface="Arial"/>
              </a:rPr>
              <a:t>National Library Week</a:t>
            </a:r>
            <a:br>
              <a:rPr lang="en-US" sz="4900" dirty="0">
                <a:latin typeface="TW Cen MT"/>
                <a:ea typeface="Arial" charset="0"/>
                <a:cs typeface="Arial"/>
              </a:rPr>
            </a:br>
            <a:r>
              <a:rPr lang="en-US" sz="4900" dirty="0">
                <a:solidFill>
                  <a:schemeClr val="bg1"/>
                </a:solidFill>
                <a:latin typeface="TW Cen MT"/>
                <a:ea typeface="Arial" charset="0"/>
                <a:cs typeface="Arial"/>
              </a:rPr>
              <a:t>April 24-28</a:t>
            </a:r>
            <a:endParaRPr lang="en-US" sz="4900" dirty="0">
              <a:solidFill>
                <a:schemeClr val="bg1"/>
              </a:solidFill>
              <a:latin typeface="TW Cen MT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25" y="3161342"/>
            <a:ext cx="9144000" cy="32600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Leah C. Banks, Chair 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Nia Kearney, Co-Chair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Mary Jordan, Co-Chair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4288638"/>
            <a:ext cx="3433657" cy="22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2F0E822-9118-9B97-B4C4-324B695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63" y="1309"/>
            <a:ext cx="12221734" cy="137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5574"/>
            <a:ext cx="12192000" cy="127416"/>
          </a:xfrm>
          <a:prstGeom prst="rect">
            <a:avLst/>
          </a:prstGeom>
          <a:solidFill>
            <a:srgbClr val="0F3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" y="5715318"/>
            <a:ext cx="1592213" cy="10302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78702" y="6230446"/>
            <a:ext cx="993847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278" y="1817952"/>
            <a:ext cx="5031969" cy="38957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Monday, 4/24: </a:t>
            </a:r>
          </a:p>
          <a:p>
            <a:pPr lvl="1"/>
            <a:r>
              <a:rPr lang="en-US" dirty="0">
                <a:ea typeface="+mn-lt"/>
                <a:cs typeface="+mn-lt"/>
              </a:rPr>
              <a:t>Mindful Stretch Rm 209, 6:30 pm to 7:30 pm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Tuesday, 4/25: </a:t>
            </a:r>
          </a:p>
          <a:p>
            <a:pPr lvl="1"/>
            <a:r>
              <a:rPr lang="en-US" dirty="0">
                <a:ea typeface="+mn-lt"/>
                <a:cs typeface="+mn-lt"/>
              </a:rPr>
              <a:t>Poetry Night Rm 209, 6:30 pm to 8:30 pm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Wednesday, 4/26: </a:t>
            </a:r>
          </a:p>
          <a:p>
            <a:pPr lvl="1"/>
            <a:r>
              <a:rPr lang="en-US" dirty="0">
                <a:ea typeface="+mn-lt"/>
                <a:cs typeface="+mn-lt"/>
              </a:rPr>
              <a:t>Story Time with Tiny Vikings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Craft Night 1st floor, 6:30 pm to 7:30 pm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4335" y="358263"/>
            <a:ext cx="7900737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National Library Week's Events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ABBF5-F4AF-4402-1F9B-AF7B38B6303E}"/>
              </a:ext>
            </a:extLst>
          </p:cNvPr>
          <p:cNvSpPr txBox="1">
            <a:spLocks/>
          </p:cNvSpPr>
          <p:nvPr/>
        </p:nvSpPr>
        <p:spPr>
          <a:xfrm>
            <a:off x="5761903" y="1816240"/>
            <a:ext cx="5031969" cy="389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Thursday, 4/27: </a:t>
            </a:r>
          </a:p>
          <a:p>
            <a:pPr lvl="1"/>
            <a:r>
              <a:rPr lang="en-US" dirty="0">
                <a:ea typeface="+mn-lt"/>
                <a:cs typeface="+mn-lt"/>
              </a:rPr>
              <a:t>Black Girls Rock! Panel Discussion Ridley Student Center Rm 206, 6:30 pm to 8 pm</a:t>
            </a:r>
            <a:endParaRPr lang="en-US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Friday, 4/28: </a:t>
            </a:r>
          </a:p>
          <a:p>
            <a:pPr lvl="1"/>
            <a:r>
              <a:rPr lang="en-US" dirty="0">
                <a:ea typeface="+mn-lt"/>
                <a:cs typeface="+mn-lt"/>
              </a:rPr>
              <a:t>Game Night 5:30 pm to 8 pm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83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437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 Theme</vt:lpstr>
      <vt:lpstr>Building Up: Using Faculty Requests to build an Expansive Collection</vt:lpstr>
      <vt:lpstr>Why should faculty request titles? </vt:lpstr>
      <vt:lpstr>Examples of faculty-requested titles </vt:lpstr>
      <vt:lpstr>Three top things to know about requesting</vt:lpstr>
      <vt:lpstr>Who does what?</vt:lpstr>
      <vt:lpstr>How can I request titles? </vt:lpstr>
      <vt:lpstr>References</vt:lpstr>
      <vt:lpstr>National Library Week April 24-28</vt:lpstr>
      <vt:lpstr>National Library Week's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avanderbur25@gmail.com</dc:creator>
  <cp:lastModifiedBy>Mary Jordan</cp:lastModifiedBy>
  <cp:revision>365</cp:revision>
  <cp:lastPrinted>2017-08-29T19:35:58Z</cp:lastPrinted>
  <dcterms:created xsi:type="dcterms:W3CDTF">2017-08-28T21:06:49Z</dcterms:created>
  <dcterms:modified xsi:type="dcterms:W3CDTF">2023-03-09T00:21:46Z</dcterms:modified>
</cp:coreProperties>
</file>